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erriweather Light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Open Sans SemiBold"/>
      <p:regular r:id="rId34"/>
      <p:bold r:id="rId35"/>
      <p:italic r:id="rId36"/>
      <p:boldItalic r:id="rId37"/>
    </p:embeddedFont>
    <p:embeddedFont>
      <p:font typeface="Vidaloka"/>
      <p:regular r:id="rId38"/>
    </p:embeddedFont>
    <p:embeddedFont>
      <p:font typeface="Russo One"/>
      <p:regular r:id="rId39"/>
    </p:embeddedFont>
    <p:embeddedFont>
      <p:font typeface="Mako"/>
      <p:regular r:id="rId40"/>
    </p:embeddedFont>
    <p:embeddedFont>
      <p:font typeface="Crimson Text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ko-regular.fntdata"/><Relationship Id="rId42" Type="http://schemas.openxmlformats.org/officeDocument/2006/relationships/font" Target="fonts/CrimsonText-bold.fntdata"/><Relationship Id="rId41" Type="http://schemas.openxmlformats.org/officeDocument/2006/relationships/font" Target="fonts/CrimsonText-regular.fntdata"/><Relationship Id="rId44" Type="http://schemas.openxmlformats.org/officeDocument/2006/relationships/font" Target="fonts/CrimsonText-boldItalic.fntdata"/><Relationship Id="rId43" Type="http://schemas.openxmlformats.org/officeDocument/2006/relationships/font" Target="fonts/CrimsonText-italic.fntdata"/><Relationship Id="rId46" Type="http://schemas.openxmlformats.org/officeDocument/2006/relationships/font" Target="fonts/OpenSans-bold.fntdata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boldItalic.fntdata"/><Relationship Id="rId47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OpenSansSemiBold-bold.fntdata"/><Relationship Id="rId34" Type="http://schemas.openxmlformats.org/officeDocument/2006/relationships/font" Target="fonts/OpenSansSemiBold-regular.fntdata"/><Relationship Id="rId37" Type="http://schemas.openxmlformats.org/officeDocument/2006/relationships/font" Target="fonts/OpenSansSemiBold-boldItalic.fntdata"/><Relationship Id="rId36" Type="http://schemas.openxmlformats.org/officeDocument/2006/relationships/font" Target="fonts/OpenSansSemiBold-italic.fntdata"/><Relationship Id="rId39" Type="http://schemas.openxmlformats.org/officeDocument/2006/relationships/font" Target="fonts/RussoOne-regular.fntdata"/><Relationship Id="rId38" Type="http://schemas.openxmlformats.org/officeDocument/2006/relationships/font" Target="fonts/Vidaloka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font" Target="fonts/MerriweatherLight-regular.fntdata"/><Relationship Id="rId25" Type="http://schemas.openxmlformats.org/officeDocument/2006/relationships/slide" Target="slides/slide21.xml"/><Relationship Id="rId28" Type="http://schemas.openxmlformats.org/officeDocument/2006/relationships/font" Target="fonts/MerriweatherLight-italic.fntdata"/><Relationship Id="rId27" Type="http://schemas.openxmlformats.org/officeDocument/2006/relationships/font" Target="fonts/MerriweatherLight-bold.fntdata"/><Relationship Id="rId29" Type="http://schemas.openxmlformats.org/officeDocument/2006/relationships/font" Target="fonts/Merriweather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83f33e91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83f33e91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c7554a04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c7554a04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7aaa41fe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07aaa41fe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b236b0086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b236b0086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236b0086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b236b0086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236b0086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236b0086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b236b0086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b236b0086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236b0086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b236b0086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236b0086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b236b0086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b236b0086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b236b0086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5aad17dc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5aad17dc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b236b0086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b236b0086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cf7a3c50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cf7a3c50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5aad17d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5aad17d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7a9a8b4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7a9a8b4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c7554a04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c7554a04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cc7554a04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cc7554a04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c7554a04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c7554a04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b236b0086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b236b008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b236b0086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b236b0086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doanthekhoinguyen.dev@gmail.com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ctrTitle"/>
          </p:nvPr>
        </p:nvSpPr>
        <p:spPr>
          <a:xfrm>
            <a:off x="199350" y="1422300"/>
            <a:ext cx="8745300" cy="12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How To Learn And Learn Fast</a:t>
            </a:r>
            <a:endParaRPr sz="5000"/>
          </a:p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850375" y="2858950"/>
            <a:ext cx="77088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“Learning is not supposed to be easy and if it’s hard you’re doing something </a:t>
            </a:r>
            <a:r>
              <a:rPr lang="en" sz="1400">
                <a:solidFill>
                  <a:schemeClr val="dk1"/>
                </a:solidFill>
              </a:rPr>
              <a:t>right.”</a:t>
            </a:r>
            <a:endParaRPr sz="1400"/>
          </a:p>
        </p:txBody>
      </p:sp>
      <p:sp>
        <p:nvSpPr>
          <p:cNvPr id="474" name="Google Shape;474;p54"/>
          <p:cNvSpPr txBox="1"/>
          <p:nvPr>
            <p:ph idx="1" type="subTitle"/>
          </p:nvPr>
        </p:nvSpPr>
        <p:spPr>
          <a:xfrm>
            <a:off x="6617525" y="357450"/>
            <a:ext cx="26655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MADE BY KHOI NGUYEN</a:t>
            </a:r>
            <a:endParaRPr b="1"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 txBox="1"/>
          <p:nvPr>
            <p:ph idx="1" type="subTitle"/>
          </p:nvPr>
        </p:nvSpPr>
        <p:spPr>
          <a:xfrm>
            <a:off x="1900625" y="2746008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Self-solving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3"/>
          <p:cNvSpPr txBox="1"/>
          <p:nvPr>
            <p:ph idx="3" type="subTitle"/>
          </p:nvPr>
        </p:nvSpPr>
        <p:spPr>
          <a:xfrm>
            <a:off x="1900625" y="1592925"/>
            <a:ext cx="47031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You must identify the problem</a:t>
            </a:r>
            <a:endParaRPr/>
          </a:p>
        </p:txBody>
      </p:sp>
      <p:sp>
        <p:nvSpPr>
          <p:cNvPr id="550" name="Google Shape;550;p63"/>
          <p:cNvSpPr txBox="1"/>
          <p:nvPr>
            <p:ph idx="5" type="subTitle"/>
          </p:nvPr>
        </p:nvSpPr>
        <p:spPr>
          <a:xfrm>
            <a:off x="1900625" y="3899071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 Reflect</a:t>
            </a:r>
            <a:endParaRPr/>
          </a:p>
        </p:txBody>
      </p:sp>
      <p:grpSp>
        <p:nvGrpSpPr>
          <p:cNvPr id="551" name="Google Shape;551;p63"/>
          <p:cNvGrpSpPr/>
          <p:nvPr/>
        </p:nvGrpSpPr>
        <p:grpSpPr>
          <a:xfrm>
            <a:off x="673350" y="1376325"/>
            <a:ext cx="1011000" cy="930000"/>
            <a:chOff x="3173876" y="1739175"/>
            <a:chExt cx="1011000" cy="930000"/>
          </a:xfrm>
        </p:grpSpPr>
        <p:sp>
          <p:nvSpPr>
            <p:cNvPr id="552" name="Google Shape;552;p63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3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554" name="Google Shape;554;p63"/>
          <p:cNvGrpSpPr/>
          <p:nvPr/>
        </p:nvGrpSpPr>
        <p:grpSpPr>
          <a:xfrm>
            <a:off x="593000" y="2568275"/>
            <a:ext cx="1041324" cy="930000"/>
            <a:chOff x="3103051" y="1739175"/>
            <a:chExt cx="1041324" cy="930000"/>
          </a:xfrm>
        </p:grpSpPr>
        <p:sp>
          <p:nvSpPr>
            <p:cNvPr id="555" name="Google Shape;555;p63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3"/>
            <p:cNvSpPr txBox="1"/>
            <p:nvPr/>
          </p:nvSpPr>
          <p:spPr>
            <a:xfrm>
              <a:off x="3103051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 </a:t>
              </a: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557" name="Google Shape;557;p63"/>
          <p:cNvGrpSpPr/>
          <p:nvPr/>
        </p:nvGrpSpPr>
        <p:grpSpPr>
          <a:xfrm>
            <a:off x="608150" y="3682500"/>
            <a:ext cx="1035074" cy="930000"/>
            <a:chOff x="3109301" y="1739175"/>
            <a:chExt cx="1035074" cy="930000"/>
          </a:xfrm>
        </p:grpSpPr>
        <p:sp>
          <p:nvSpPr>
            <p:cNvPr id="558" name="Google Shape;558;p63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3"/>
            <p:cNvSpPr txBox="1"/>
            <p:nvPr/>
          </p:nvSpPr>
          <p:spPr>
            <a:xfrm>
              <a:off x="3109301" y="1816900"/>
              <a:ext cx="10110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  </a:t>
              </a: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560" name="Google Shape;560;p63"/>
          <p:cNvSpPr txBox="1"/>
          <p:nvPr>
            <p:ph idx="4294967295" type="title"/>
          </p:nvPr>
        </p:nvSpPr>
        <p:spPr>
          <a:xfrm>
            <a:off x="235900" y="276575"/>
            <a:ext cx="8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practice active recall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4"/>
          <p:cNvSpPr txBox="1"/>
          <p:nvPr>
            <p:ph type="title"/>
          </p:nvPr>
        </p:nvSpPr>
        <p:spPr>
          <a:xfrm>
            <a:off x="344125" y="1443000"/>
            <a:ext cx="53082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Step 1: You must </a:t>
            </a:r>
            <a:r>
              <a:rPr lang="en" sz="2300"/>
              <a:t>identify</a:t>
            </a:r>
            <a:r>
              <a:rPr lang="en" sz="2300"/>
              <a:t> the problem</a:t>
            </a:r>
            <a:endParaRPr sz="2300"/>
          </a:p>
        </p:txBody>
      </p:sp>
      <p:sp>
        <p:nvSpPr>
          <p:cNvPr id="566" name="Google Shape;566;p64"/>
          <p:cNvSpPr txBox="1"/>
          <p:nvPr>
            <p:ph idx="1" type="subTitle"/>
          </p:nvPr>
        </p:nvSpPr>
        <p:spPr>
          <a:xfrm>
            <a:off x="344125" y="2492875"/>
            <a:ext cx="49584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Identify conditions that still exist after reading or studying a lesson or perhaps an issue that you still have questions about or do not understand during the learning process.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4"/>
          <p:cNvSpPr txBox="1"/>
          <p:nvPr>
            <p:ph type="title"/>
          </p:nvPr>
        </p:nvSpPr>
        <p:spPr>
          <a:xfrm>
            <a:off x="235900" y="276575"/>
            <a:ext cx="8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practice active recall</a:t>
            </a:r>
            <a:endParaRPr/>
          </a:p>
        </p:txBody>
      </p:sp>
      <p:pic>
        <p:nvPicPr>
          <p:cNvPr id="568" name="Google Shape;5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025" y="1120700"/>
            <a:ext cx="3186875" cy="27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5"/>
          <p:cNvSpPr txBox="1"/>
          <p:nvPr>
            <p:ph type="title"/>
          </p:nvPr>
        </p:nvSpPr>
        <p:spPr>
          <a:xfrm>
            <a:off x="4369150" y="1200838"/>
            <a:ext cx="43476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Step 2: Self-solving</a:t>
            </a:r>
            <a:endParaRPr sz="2300"/>
          </a:p>
        </p:txBody>
      </p:sp>
      <p:sp>
        <p:nvSpPr>
          <p:cNvPr id="574" name="Google Shape;574;p65"/>
          <p:cNvSpPr txBox="1"/>
          <p:nvPr>
            <p:ph idx="1" type="subTitle"/>
          </p:nvPr>
        </p:nvSpPr>
        <p:spPr>
          <a:xfrm>
            <a:off x="4330300" y="1809850"/>
            <a:ext cx="4425300" cy="22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"Self-solving" can be self-presenting a newly learned knowledge through mind maps, writing, or drawing.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 It is also possible at a higher level to find related documents to demonstrate the problem in the lesson, without looking at the notes or explanations of the problem that the teacher taught you at school. .</a:t>
            </a:r>
            <a:endParaRPr sz="1500"/>
          </a:p>
        </p:txBody>
      </p:sp>
      <p:pic>
        <p:nvPicPr>
          <p:cNvPr id="575" name="Google Shape;5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75" y="1341525"/>
            <a:ext cx="3109425" cy="297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5"/>
          <p:cNvSpPr txBox="1"/>
          <p:nvPr>
            <p:ph type="title"/>
          </p:nvPr>
        </p:nvSpPr>
        <p:spPr>
          <a:xfrm>
            <a:off x="235900" y="276575"/>
            <a:ext cx="8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practice active recall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6"/>
          <p:cNvSpPr txBox="1"/>
          <p:nvPr>
            <p:ph type="title"/>
          </p:nvPr>
        </p:nvSpPr>
        <p:spPr>
          <a:xfrm>
            <a:off x="235900" y="1391175"/>
            <a:ext cx="53082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Step 3: Reflect</a:t>
            </a:r>
            <a:endParaRPr sz="2300"/>
          </a:p>
        </p:txBody>
      </p:sp>
      <p:sp>
        <p:nvSpPr>
          <p:cNvPr id="582" name="Google Shape;582;p66"/>
          <p:cNvSpPr txBox="1"/>
          <p:nvPr>
            <p:ph idx="1" type="subTitle"/>
          </p:nvPr>
        </p:nvSpPr>
        <p:spPr>
          <a:xfrm>
            <a:off x="395950" y="1990450"/>
            <a:ext cx="4751100" cy="21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Review the content you have </a:t>
            </a:r>
            <a:r>
              <a:rPr b="1" lang="en" sz="1800"/>
              <a:t>collected</a:t>
            </a:r>
            <a:r>
              <a:rPr lang="en" sz="1800"/>
              <a:t> and solved for the selected problem</a:t>
            </a:r>
            <a:r>
              <a:rPr b="1" lang="en" sz="1800"/>
              <a:t>, comparing it </a:t>
            </a:r>
            <a:r>
              <a:rPr lang="en" sz="1800"/>
              <a:t>with the knowledge presented in the textbook. Compare and write conclusions about what you have just done, what has been achieved and what needs to be improved.</a:t>
            </a:r>
            <a:endParaRPr sz="1800"/>
          </a:p>
        </p:txBody>
      </p:sp>
      <p:sp>
        <p:nvSpPr>
          <p:cNvPr id="583" name="Google Shape;583;p66"/>
          <p:cNvSpPr txBox="1"/>
          <p:nvPr>
            <p:ph type="title"/>
          </p:nvPr>
        </p:nvSpPr>
        <p:spPr>
          <a:xfrm>
            <a:off x="235900" y="276575"/>
            <a:ext cx="8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practice active recall</a:t>
            </a:r>
            <a:endParaRPr/>
          </a:p>
        </p:txBody>
      </p:sp>
      <p:pic>
        <p:nvPicPr>
          <p:cNvPr id="584" name="Google Shape;5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100" y="1623550"/>
            <a:ext cx="3143250" cy="25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/>
          <p:nvPr>
            <p:ph type="title"/>
          </p:nvPr>
        </p:nvSpPr>
        <p:spPr>
          <a:xfrm>
            <a:off x="647950" y="432375"/>
            <a:ext cx="8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3:     Teach someone else.</a:t>
            </a:r>
            <a:endParaRPr/>
          </a:p>
        </p:txBody>
      </p:sp>
      <p:sp>
        <p:nvSpPr>
          <p:cNvPr id="590" name="Google Shape;590;p67"/>
          <p:cNvSpPr txBox="1"/>
          <p:nvPr/>
        </p:nvSpPr>
        <p:spPr>
          <a:xfrm>
            <a:off x="4858450" y="1614875"/>
            <a:ext cx="3942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A good way to assess your knowledge before a test is to teach the material that will be tested to someone else.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-In addition to the benefits for the person you are helping, there are several benefits for yourself.</a:t>
            </a:r>
            <a:endParaRPr sz="1800"/>
          </a:p>
        </p:txBody>
      </p:sp>
      <p:pic>
        <p:nvPicPr>
          <p:cNvPr id="591" name="Google Shape;5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0" y="1173500"/>
            <a:ext cx="4217276" cy="3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 txBox="1"/>
          <p:nvPr>
            <p:ph type="title"/>
          </p:nvPr>
        </p:nvSpPr>
        <p:spPr>
          <a:xfrm>
            <a:off x="647950" y="432375"/>
            <a:ext cx="8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Experience After Applying This Method</a:t>
            </a:r>
            <a:endParaRPr/>
          </a:p>
        </p:txBody>
      </p:sp>
      <p:sp>
        <p:nvSpPr>
          <p:cNvPr id="597" name="Google Shape;597;p68"/>
          <p:cNvSpPr txBox="1"/>
          <p:nvPr/>
        </p:nvSpPr>
        <p:spPr>
          <a:xfrm>
            <a:off x="578825" y="1368725"/>
            <a:ext cx="394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98" name="Google Shape;5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300" y="1123475"/>
            <a:ext cx="3511049" cy="345522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8"/>
          <p:cNvSpPr txBox="1"/>
          <p:nvPr>
            <p:ph idx="4" type="subTitle"/>
          </p:nvPr>
        </p:nvSpPr>
        <p:spPr>
          <a:xfrm>
            <a:off x="125325" y="1482600"/>
            <a:ext cx="5021700" cy="30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Actively teaching others has sharpened my ability to explain complex concepts with clarity. The process of breaking down information for others deepened my understanding.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Teaching not only reinforced my knowledge but also boosted my confidence. 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/>
          <p:nvPr>
            <p:ph type="title"/>
          </p:nvPr>
        </p:nvSpPr>
        <p:spPr>
          <a:xfrm>
            <a:off x="3595725" y="2041150"/>
            <a:ext cx="6733800" cy="8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Benefits of learn faster</a:t>
            </a:r>
            <a:endParaRPr/>
          </a:p>
        </p:txBody>
      </p:sp>
      <p:sp>
        <p:nvSpPr>
          <p:cNvPr id="605" name="Google Shape;605;p69"/>
          <p:cNvSpPr txBox="1"/>
          <p:nvPr>
            <p:ph idx="2" type="title"/>
          </p:nvPr>
        </p:nvSpPr>
        <p:spPr>
          <a:xfrm>
            <a:off x="3815975" y="85817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06" name="Google Shape;606;p69"/>
          <p:cNvPicPr preferRelativeResize="0"/>
          <p:nvPr/>
        </p:nvPicPr>
        <p:blipFill rotWithShape="1">
          <a:blip r:embed="rId3">
            <a:alphaModFix/>
          </a:blip>
          <a:srcRect b="0" l="33897" r="0" t="0"/>
          <a:stretch/>
        </p:blipFill>
        <p:spPr>
          <a:xfrm>
            <a:off x="498275" y="1025050"/>
            <a:ext cx="2896500" cy="2916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0"/>
          <p:cNvSpPr txBox="1"/>
          <p:nvPr>
            <p:ph idx="3" type="subTitle"/>
          </p:nvPr>
        </p:nvSpPr>
        <p:spPr>
          <a:xfrm>
            <a:off x="1464125" y="1592913"/>
            <a:ext cx="2802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Time Optimization</a:t>
            </a:r>
            <a:endParaRPr/>
          </a:p>
        </p:txBody>
      </p:sp>
      <p:grpSp>
        <p:nvGrpSpPr>
          <p:cNvPr id="612" name="Google Shape;612;p70"/>
          <p:cNvGrpSpPr/>
          <p:nvPr/>
        </p:nvGrpSpPr>
        <p:grpSpPr>
          <a:xfrm>
            <a:off x="427200" y="1408663"/>
            <a:ext cx="1011000" cy="930000"/>
            <a:chOff x="3173876" y="1739175"/>
            <a:chExt cx="1011000" cy="930000"/>
          </a:xfrm>
        </p:grpSpPr>
        <p:sp>
          <p:nvSpPr>
            <p:cNvPr id="613" name="Google Shape;613;p70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0"/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615" name="Google Shape;615;p70"/>
          <p:cNvGrpSpPr/>
          <p:nvPr/>
        </p:nvGrpSpPr>
        <p:grpSpPr>
          <a:xfrm>
            <a:off x="4590000" y="1376325"/>
            <a:ext cx="1041324" cy="930000"/>
            <a:chOff x="3103051" y="1739175"/>
            <a:chExt cx="1041324" cy="930000"/>
          </a:xfrm>
        </p:grpSpPr>
        <p:sp>
          <p:nvSpPr>
            <p:cNvPr id="616" name="Google Shape;616;p70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0"/>
            <p:cNvSpPr txBox="1"/>
            <p:nvPr/>
          </p:nvSpPr>
          <p:spPr>
            <a:xfrm>
              <a:off x="3103051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 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618" name="Google Shape;618;p70"/>
          <p:cNvSpPr txBox="1"/>
          <p:nvPr>
            <p:ph idx="4294967295" type="title"/>
          </p:nvPr>
        </p:nvSpPr>
        <p:spPr>
          <a:xfrm>
            <a:off x="1887675" y="318025"/>
            <a:ext cx="67338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Benefits of learn faster</a:t>
            </a:r>
            <a:endParaRPr/>
          </a:p>
        </p:txBody>
      </p:sp>
      <p:sp>
        <p:nvSpPr>
          <p:cNvPr id="619" name="Google Shape;619;p70"/>
          <p:cNvSpPr txBox="1"/>
          <p:nvPr>
            <p:ph idx="3" type="subTitle"/>
          </p:nvPr>
        </p:nvSpPr>
        <p:spPr>
          <a:xfrm>
            <a:off x="5838600" y="1541100"/>
            <a:ext cx="31068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Increased Productivity</a:t>
            </a:r>
            <a:endParaRPr/>
          </a:p>
        </p:txBody>
      </p:sp>
      <p:sp>
        <p:nvSpPr>
          <p:cNvPr id="620" name="Google Shape;620;p70"/>
          <p:cNvSpPr txBox="1"/>
          <p:nvPr/>
        </p:nvSpPr>
        <p:spPr>
          <a:xfrm>
            <a:off x="427200" y="2698675"/>
            <a:ext cx="4110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</a:t>
            </a:r>
            <a:r>
              <a:rPr lang="en" sz="1500"/>
              <a:t>ccelerating the learning process enables efficient use of time, freeing up valuable hours for additional pursuits and personal growth.</a:t>
            </a:r>
            <a:endParaRPr sz="1500"/>
          </a:p>
        </p:txBody>
      </p:sp>
      <p:sp>
        <p:nvSpPr>
          <p:cNvPr id="621" name="Google Shape;621;p70"/>
          <p:cNvSpPr txBox="1"/>
          <p:nvPr/>
        </p:nvSpPr>
        <p:spPr>
          <a:xfrm>
            <a:off x="4699550" y="2698675"/>
            <a:ext cx="4191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Quick learning translates to heightened productivity, allowing individuals to accomplish tasks with greater efficiency and effectiveness.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1"/>
          <p:cNvSpPr txBox="1"/>
          <p:nvPr>
            <p:ph idx="5" type="subTitle"/>
          </p:nvPr>
        </p:nvSpPr>
        <p:spPr>
          <a:xfrm>
            <a:off x="1580725" y="1362263"/>
            <a:ext cx="3106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Enhanced Confidence</a:t>
            </a:r>
            <a:endParaRPr/>
          </a:p>
        </p:txBody>
      </p:sp>
      <p:grpSp>
        <p:nvGrpSpPr>
          <p:cNvPr id="627" name="Google Shape;627;p71"/>
          <p:cNvGrpSpPr/>
          <p:nvPr/>
        </p:nvGrpSpPr>
        <p:grpSpPr>
          <a:xfrm>
            <a:off x="531538" y="1202113"/>
            <a:ext cx="1011000" cy="930000"/>
            <a:chOff x="3173851" y="1739175"/>
            <a:chExt cx="1011000" cy="930000"/>
          </a:xfrm>
        </p:grpSpPr>
        <p:sp>
          <p:nvSpPr>
            <p:cNvPr id="628" name="Google Shape;628;p71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1"/>
            <p:cNvSpPr txBox="1"/>
            <p:nvPr/>
          </p:nvSpPr>
          <p:spPr>
            <a:xfrm>
              <a:off x="3173851" y="1871775"/>
              <a:ext cx="10110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  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630" name="Google Shape;630;p71"/>
          <p:cNvSpPr txBox="1"/>
          <p:nvPr>
            <p:ph idx="4294967295" type="title"/>
          </p:nvPr>
        </p:nvSpPr>
        <p:spPr>
          <a:xfrm>
            <a:off x="1887675" y="318025"/>
            <a:ext cx="67338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Benefits of learn faster</a:t>
            </a:r>
            <a:endParaRPr/>
          </a:p>
        </p:txBody>
      </p:sp>
      <p:grpSp>
        <p:nvGrpSpPr>
          <p:cNvPr id="631" name="Google Shape;631;p71"/>
          <p:cNvGrpSpPr/>
          <p:nvPr/>
        </p:nvGrpSpPr>
        <p:grpSpPr>
          <a:xfrm>
            <a:off x="4615925" y="1253975"/>
            <a:ext cx="1035074" cy="930000"/>
            <a:chOff x="3109301" y="1739175"/>
            <a:chExt cx="1035074" cy="930000"/>
          </a:xfrm>
        </p:grpSpPr>
        <p:sp>
          <p:nvSpPr>
            <p:cNvPr id="632" name="Google Shape;632;p71"/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1"/>
            <p:cNvSpPr txBox="1"/>
            <p:nvPr/>
          </p:nvSpPr>
          <p:spPr>
            <a:xfrm>
              <a:off x="3109301" y="1816900"/>
              <a:ext cx="1011000" cy="6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  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634" name="Google Shape;634;p71"/>
          <p:cNvSpPr txBox="1"/>
          <p:nvPr>
            <p:ph idx="5" type="subTitle"/>
          </p:nvPr>
        </p:nvSpPr>
        <p:spPr>
          <a:xfrm>
            <a:off x="5799750" y="1253975"/>
            <a:ext cx="3894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Continuous Self-Development</a:t>
            </a:r>
            <a:endParaRPr/>
          </a:p>
        </p:txBody>
      </p:sp>
      <p:sp>
        <p:nvSpPr>
          <p:cNvPr id="635" name="Google Shape;635;p71"/>
          <p:cNvSpPr txBox="1"/>
          <p:nvPr/>
        </p:nvSpPr>
        <p:spPr>
          <a:xfrm>
            <a:off x="427200" y="2698675"/>
            <a:ext cx="411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Mastering the skill of learning faster instills a sense of confidence, empowering individuals to approach new subjects or challenges with assurance.</a:t>
            </a:r>
            <a:endParaRPr sz="1500"/>
          </a:p>
        </p:txBody>
      </p:sp>
      <p:sp>
        <p:nvSpPr>
          <p:cNvPr id="636" name="Google Shape;636;p71"/>
          <p:cNvSpPr txBox="1"/>
          <p:nvPr/>
        </p:nvSpPr>
        <p:spPr>
          <a:xfrm>
            <a:off x="4699550" y="2698675"/>
            <a:ext cx="419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Learning faster is a catalyst for continuous self-development, empowering individuals to stay ahead in their fields and embrace lifelong learning.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 txBox="1"/>
          <p:nvPr>
            <p:ph type="title"/>
          </p:nvPr>
        </p:nvSpPr>
        <p:spPr>
          <a:xfrm>
            <a:off x="4023275" y="2129700"/>
            <a:ext cx="6733800" cy="8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Conclusion</a:t>
            </a:r>
            <a:endParaRPr/>
          </a:p>
        </p:txBody>
      </p:sp>
      <p:sp>
        <p:nvSpPr>
          <p:cNvPr id="642" name="Google Shape;642;p72"/>
          <p:cNvSpPr txBox="1"/>
          <p:nvPr>
            <p:ph idx="2" type="title"/>
          </p:nvPr>
        </p:nvSpPr>
        <p:spPr>
          <a:xfrm>
            <a:off x="3815975" y="85817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643" name="Google Shape;6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75" y="1652475"/>
            <a:ext cx="2973525" cy="24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 txBox="1"/>
          <p:nvPr>
            <p:ph type="title"/>
          </p:nvPr>
        </p:nvSpPr>
        <p:spPr>
          <a:xfrm>
            <a:off x="5287300" y="337306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About me</a:t>
            </a:r>
            <a:endParaRPr sz="5000"/>
          </a:p>
        </p:txBody>
      </p:sp>
      <p:sp>
        <p:nvSpPr>
          <p:cNvPr id="480" name="Google Shape;480;p55"/>
          <p:cNvSpPr txBox="1"/>
          <p:nvPr>
            <p:ph idx="1" type="subTitle"/>
          </p:nvPr>
        </p:nvSpPr>
        <p:spPr>
          <a:xfrm>
            <a:off x="3487550" y="1313425"/>
            <a:ext cx="5043600" cy="3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My name is Khoi Nguyen(Ryan). </a:t>
            </a:r>
            <a:r>
              <a:rPr lang="en" sz="1500"/>
              <a:t>I am currently a senior student majoring in Computer Science at Ton Duc Thang </a:t>
            </a:r>
            <a:r>
              <a:rPr lang="en" sz="1500"/>
              <a:t>University</a:t>
            </a:r>
            <a:r>
              <a:rPr lang="en" sz="1500"/>
              <a:t>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addition to my studies, I also work as a part-time teacher at Teky Academy. It's a role that allows me to share my knowledge, inspire curiosity, and contribute to the growth of young learners.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Emai</a:t>
            </a:r>
            <a:r>
              <a:rPr lang="en" sz="1500"/>
              <a:t>l: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doanthekhoinguyen.dev@gmail.com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Phone number</a:t>
            </a:r>
            <a:r>
              <a:rPr lang="en" sz="1500"/>
              <a:t>: 84 921 037 314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81" name="Google Shape;481;p55"/>
          <p:cNvSpPr/>
          <p:nvPr/>
        </p:nvSpPr>
        <p:spPr>
          <a:xfrm>
            <a:off x="230913" y="1300413"/>
            <a:ext cx="2949600" cy="3009900"/>
          </a:xfrm>
          <a:prstGeom prst="teardrop">
            <a:avLst>
              <a:gd fmla="val 100000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813" y="1313425"/>
            <a:ext cx="2077575" cy="25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3"/>
          <p:cNvSpPr txBox="1"/>
          <p:nvPr>
            <p:ph idx="4294967295" type="title"/>
          </p:nvPr>
        </p:nvSpPr>
        <p:spPr>
          <a:xfrm>
            <a:off x="512200" y="1000675"/>
            <a:ext cx="8288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The importance of learning: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Learning is an important process in everyone's life, helping us to develop ourselves and achieve success.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3"/>
          <p:cNvSpPr txBox="1"/>
          <p:nvPr>
            <p:ph idx="4294967295" type="title"/>
          </p:nvPr>
        </p:nvSpPr>
        <p:spPr>
          <a:xfrm>
            <a:off x="512200" y="1952850"/>
            <a:ext cx="82884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Effective fast learning methods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:There are many effective fast learning methods, including many methods. But you should find your best method match with your study style.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73"/>
          <p:cNvSpPr txBox="1"/>
          <p:nvPr/>
        </p:nvSpPr>
        <p:spPr>
          <a:xfrm>
            <a:off x="512200" y="3190650"/>
            <a:ext cx="793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benefits of fast learning: </a:t>
            </a:r>
            <a:r>
              <a:rPr lang="en" sz="1800">
                <a:solidFill>
                  <a:schemeClr val="dk1"/>
                </a:solidFill>
              </a:rPr>
              <a:t>Fast learning brings many benefits to us, including helping us to succeed in studies and work, adapt to the changing world, and expand our knowledge.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4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656" name="Google Shape;656;p74"/>
          <p:cNvSpPr txBox="1"/>
          <p:nvPr>
            <p:ph idx="1" type="subTitle"/>
          </p:nvPr>
        </p:nvSpPr>
        <p:spPr>
          <a:xfrm>
            <a:off x="2737200" y="1782175"/>
            <a:ext cx="41718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Email: doanthekhoinguyen.dev@gmail.com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+84 921 037 314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74"/>
          <p:cNvGrpSpPr/>
          <p:nvPr/>
        </p:nvGrpSpPr>
        <p:grpSpPr>
          <a:xfrm>
            <a:off x="5233957" y="2876803"/>
            <a:ext cx="458723" cy="458684"/>
            <a:chOff x="1379798" y="1723250"/>
            <a:chExt cx="397887" cy="397887"/>
          </a:xfrm>
        </p:grpSpPr>
        <p:sp>
          <p:nvSpPr>
            <p:cNvPr id="658" name="Google Shape;658;p74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4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4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4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74"/>
          <p:cNvGrpSpPr/>
          <p:nvPr/>
        </p:nvGrpSpPr>
        <p:grpSpPr>
          <a:xfrm>
            <a:off x="3721699" y="2876803"/>
            <a:ext cx="458747" cy="458684"/>
            <a:chOff x="266768" y="1721375"/>
            <a:chExt cx="397907" cy="397887"/>
          </a:xfrm>
        </p:grpSpPr>
        <p:sp>
          <p:nvSpPr>
            <p:cNvPr id="663" name="Google Shape;663;p74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4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" name="Google Shape;665;p74"/>
          <p:cNvGrpSpPr/>
          <p:nvPr/>
        </p:nvGrpSpPr>
        <p:grpSpPr>
          <a:xfrm>
            <a:off x="4477860" y="2773153"/>
            <a:ext cx="458699" cy="458684"/>
            <a:chOff x="864491" y="1723250"/>
            <a:chExt cx="397866" cy="397887"/>
          </a:xfrm>
        </p:grpSpPr>
        <p:sp>
          <p:nvSpPr>
            <p:cNvPr id="666" name="Google Shape;666;p74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4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4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 txBox="1"/>
          <p:nvPr>
            <p:ph type="title"/>
          </p:nvPr>
        </p:nvSpPr>
        <p:spPr>
          <a:xfrm>
            <a:off x="1702375" y="13860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88" name="Google Shape;488;p56"/>
          <p:cNvSpPr txBox="1"/>
          <p:nvPr>
            <p:ph idx="4" type="title"/>
          </p:nvPr>
        </p:nvSpPr>
        <p:spPr>
          <a:xfrm>
            <a:off x="597975" y="200637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9" name="Google Shape;489;p56"/>
          <p:cNvSpPr txBox="1"/>
          <p:nvPr>
            <p:ph idx="13" type="title"/>
          </p:nvPr>
        </p:nvSpPr>
        <p:spPr>
          <a:xfrm>
            <a:off x="597975" y="37185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0" name="Google Shape;490;p56"/>
          <p:cNvSpPr txBox="1"/>
          <p:nvPr>
            <p:ph idx="2" type="title"/>
          </p:nvPr>
        </p:nvSpPr>
        <p:spPr>
          <a:xfrm>
            <a:off x="597975" y="117917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1" name="Google Shape;491;p56"/>
          <p:cNvSpPr txBox="1"/>
          <p:nvPr>
            <p:ph idx="3" type="title"/>
          </p:nvPr>
        </p:nvSpPr>
        <p:spPr>
          <a:xfrm>
            <a:off x="1702375" y="2204413"/>
            <a:ext cx="4695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Tips how to learn faster</a:t>
            </a:r>
            <a:endParaRPr/>
          </a:p>
        </p:txBody>
      </p:sp>
      <p:sp>
        <p:nvSpPr>
          <p:cNvPr id="492" name="Google Shape;492;p56"/>
          <p:cNvSpPr txBox="1"/>
          <p:nvPr>
            <p:ph idx="6" type="title"/>
          </p:nvPr>
        </p:nvSpPr>
        <p:spPr>
          <a:xfrm>
            <a:off x="1702375" y="3003413"/>
            <a:ext cx="3899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Benefits of the learning fast</a:t>
            </a:r>
            <a:endParaRPr/>
          </a:p>
        </p:txBody>
      </p:sp>
      <p:sp>
        <p:nvSpPr>
          <p:cNvPr id="493" name="Google Shape;493;p56"/>
          <p:cNvSpPr txBox="1"/>
          <p:nvPr>
            <p:ph idx="7" type="title"/>
          </p:nvPr>
        </p:nvSpPr>
        <p:spPr>
          <a:xfrm>
            <a:off x="597975" y="2904400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4" name="Google Shape;494;p56"/>
          <p:cNvSpPr txBox="1"/>
          <p:nvPr>
            <p:ph idx="9" type="title"/>
          </p:nvPr>
        </p:nvSpPr>
        <p:spPr>
          <a:xfrm>
            <a:off x="1702375" y="380242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95" name="Google Shape;495;p5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1" name="Google Shape;501;p57"/>
          <p:cNvSpPr txBox="1"/>
          <p:nvPr>
            <p:ph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2" name="Google Shape;502;p57"/>
          <p:cNvSpPr txBox="1"/>
          <p:nvPr>
            <p:ph idx="1" type="subTitle"/>
          </p:nvPr>
        </p:nvSpPr>
        <p:spPr>
          <a:xfrm>
            <a:off x="1968325" y="3467475"/>
            <a:ext cx="34245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Importance of learning how to learn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03" name="Google Shape;5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400" y="1300325"/>
            <a:ext cx="2757701" cy="25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8"/>
          <p:cNvSpPr txBox="1"/>
          <p:nvPr>
            <p:ph type="title"/>
          </p:nvPr>
        </p:nvSpPr>
        <p:spPr>
          <a:xfrm>
            <a:off x="609450" y="4829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Why we need learn how to learn ?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8"/>
          <p:cNvSpPr txBox="1"/>
          <p:nvPr/>
        </p:nvSpPr>
        <p:spPr>
          <a:xfrm>
            <a:off x="3848700" y="1501375"/>
            <a:ext cx="457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</a:t>
            </a:r>
            <a:r>
              <a:rPr b="1" lang="en" sz="1800"/>
              <a:t>Learning how to learn </a:t>
            </a:r>
            <a:r>
              <a:rPr lang="en" sz="1800"/>
              <a:t>is a </a:t>
            </a:r>
            <a:r>
              <a:rPr b="1" lang="en" sz="1800"/>
              <a:t>meta skill</a:t>
            </a:r>
            <a:r>
              <a:rPr lang="en" sz="1800"/>
              <a:t> that can have an </a:t>
            </a:r>
            <a:r>
              <a:rPr b="1" lang="en" sz="1800"/>
              <a:t>enormous impact on our lives</a:t>
            </a:r>
            <a:r>
              <a:rPr lang="en" sz="1800"/>
              <a:t> in everything that we do.</a:t>
            </a:r>
            <a:endParaRPr sz="1800"/>
          </a:p>
        </p:txBody>
      </p:sp>
      <p:sp>
        <p:nvSpPr>
          <p:cNvPr id="510" name="Google Shape;510;p58"/>
          <p:cNvSpPr txBox="1"/>
          <p:nvPr/>
        </p:nvSpPr>
        <p:spPr>
          <a:xfrm>
            <a:off x="3848700" y="2748525"/>
            <a:ext cx="477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</a:t>
            </a:r>
            <a:r>
              <a:rPr b="1" lang="en" sz="1800"/>
              <a:t>Spending time on meta learning</a:t>
            </a:r>
            <a:r>
              <a:rPr lang="en" sz="1800"/>
              <a:t>, such as researching how to </a:t>
            </a:r>
            <a:r>
              <a:rPr b="1" lang="en" sz="1800"/>
              <a:t>learn a skill</a:t>
            </a:r>
            <a:r>
              <a:rPr lang="en" sz="1800"/>
              <a:t> </a:t>
            </a:r>
            <a:r>
              <a:rPr b="1" lang="en" sz="1800"/>
              <a:t>before actually practicing it</a:t>
            </a:r>
            <a:r>
              <a:rPr lang="en" sz="1800"/>
              <a:t>, can </a:t>
            </a:r>
            <a:r>
              <a:rPr b="1" lang="en" sz="1800"/>
              <a:t>accelerate</a:t>
            </a:r>
            <a:r>
              <a:rPr lang="en" sz="1800"/>
              <a:t> the learning process.</a:t>
            </a:r>
            <a:endParaRPr sz="1800"/>
          </a:p>
        </p:txBody>
      </p:sp>
      <p:pic>
        <p:nvPicPr>
          <p:cNvPr id="511" name="Google Shape;5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50" y="1501375"/>
            <a:ext cx="2868726" cy="25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3595725" y="2041150"/>
            <a:ext cx="6733800" cy="8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Tips how to learn faster</a:t>
            </a:r>
            <a:endParaRPr/>
          </a:p>
        </p:txBody>
      </p:sp>
      <p:sp>
        <p:nvSpPr>
          <p:cNvPr id="517" name="Google Shape;517;p59"/>
          <p:cNvSpPr txBox="1"/>
          <p:nvPr>
            <p:ph idx="2" type="title"/>
          </p:nvPr>
        </p:nvSpPr>
        <p:spPr>
          <a:xfrm>
            <a:off x="3815975" y="85817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8" name="Google Shape;518;p59"/>
          <p:cNvSpPr txBox="1"/>
          <p:nvPr>
            <p:ph idx="1" type="subTitle"/>
          </p:nvPr>
        </p:nvSpPr>
        <p:spPr>
          <a:xfrm>
            <a:off x="3595725" y="3220625"/>
            <a:ext cx="51141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“Learning is not supposed to be easy and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if it’s hard you’re doing something right.”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9"/>
          <p:cNvPicPr preferRelativeResize="0"/>
          <p:nvPr/>
        </p:nvPicPr>
        <p:blipFill rotWithShape="1">
          <a:blip r:embed="rId3">
            <a:alphaModFix/>
          </a:blip>
          <a:srcRect b="0" l="33897" r="0" t="0"/>
          <a:stretch/>
        </p:blipFill>
        <p:spPr>
          <a:xfrm>
            <a:off x="498275" y="1025050"/>
            <a:ext cx="2896500" cy="2916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0"/>
          <p:cNvSpPr txBox="1"/>
          <p:nvPr>
            <p:ph type="title"/>
          </p:nvPr>
        </p:nvSpPr>
        <p:spPr>
          <a:xfrm>
            <a:off x="647950" y="432375"/>
            <a:ext cx="8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1:     Five</a:t>
            </a:r>
            <a:r>
              <a:rPr lang="en"/>
              <a:t> minute rule (activation resistance)</a:t>
            </a:r>
            <a:endParaRPr/>
          </a:p>
        </p:txBody>
      </p:sp>
      <p:sp>
        <p:nvSpPr>
          <p:cNvPr id="525" name="Google Shape;525;p60"/>
          <p:cNvSpPr txBox="1"/>
          <p:nvPr/>
        </p:nvSpPr>
        <p:spPr>
          <a:xfrm>
            <a:off x="454950" y="1548178"/>
            <a:ext cx="4654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the 5-minute rule, y</a:t>
            </a:r>
            <a:r>
              <a:rPr b="1" lang="en" sz="1800"/>
              <a:t>ou set a goal of doing whatever it is you would otherwise avoid, but you only do it for a set amount of time: five minutes.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If, after five minutes, it’s so horrible that you have to accomplished. Done</a:t>
            </a:r>
            <a:endParaRPr sz="1800"/>
          </a:p>
        </p:txBody>
      </p:sp>
      <p:pic>
        <p:nvPicPr>
          <p:cNvPr id="526" name="Google Shape;5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600" y="1409475"/>
            <a:ext cx="3464776" cy="300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1"/>
          <p:cNvSpPr txBox="1"/>
          <p:nvPr>
            <p:ph type="title"/>
          </p:nvPr>
        </p:nvSpPr>
        <p:spPr>
          <a:xfrm>
            <a:off x="521575" y="419750"/>
            <a:ext cx="8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detail 5</a:t>
            </a:r>
            <a:r>
              <a:rPr lang="en"/>
              <a:t> minute rule</a:t>
            </a:r>
            <a:endParaRPr/>
          </a:p>
        </p:txBody>
      </p:sp>
      <p:sp>
        <p:nvSpPr>
          <p:cNvPr id="532" name="Google Shape;532;p61"/>
          <p:cNvSpPr txBox="1"/>
          <p:nvPr/>
        </p:nvSpPr>
        <p:spPr>
          <a:xfrm>
            <a:off x="768000" y="1289875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1. Identify the Task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2. Set a Timer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3. Commit to 5 Minutes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33" name="Google Shape;533;p61"/>
          <p:cNvSpPr txBox="1"/>
          <p:nvPr/>
        </p:nvSpPr>
        <p:spPr>
          <a:xfrm>
            <a:off x="4171150" y="992450"/>
            <a:ext cx="3490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4. Dive into the Task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5. Assess Progress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6. Decide to Continue or Stop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1"/>
          <p:cNvSpPr txBox="1"/>
          <p:nvPr/>
        </p:nvSpPr>
        <p:spPr>
          <a:xfrm>
            <a:off x="768000" y="3239750"/>
            <a:ext cx="76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Now, you have a choice. If you're in the flow, consider continuing beyond 5 minutes. If not, acknowledge the effort and decide on the next steps.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2"/>
          <p:cNvSpPr txBox="1"/>
          <p:nvPr>
            <p:ph type="title"/>
          </p:nvPr>
        </p:nvSpPr>
        <p:spPr>
          <a:xfrm>
            <a:off x="546850" y="445000"/>
            <a:ext cx="84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 2:  Test yourself (Active Recall)</a:t>
            </a:r>
            <a:endParaRPr/>
          </a:p>
        </p:txBody>
      </p:sp>
      <p:pic>
        <p:nvPicPr>
          <p:cNvPr id="540" name="Google Shape;5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550" y="1189525"/>
            <a:ext cx="3426550" cy="317147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2"/>
          <p:cNvSpPr txBox="1"/>
          <p:nvPr/>
        </p:nvSpPr>
        <p:spPr>
          <a:xfrm>
            <a:off x="365800" y="1189525"/>
            <a:ext cx="476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</a:t>
            </a:r>
            <a:r>
              <a:rPr lang="en" sz="1800"/>
              <a:t> Testing ourselves</a:t>
            </a:r>
            <a:r>
              <a:rPr lang="en" sz="1800"/>
              <a:t> through</a:t>
            </a:r>
            <a:r>
              <a:rPr lang="en" sz="1800"/>
              <a:t> active recall</a:t>
            </a:r>
            <a:r>
              <a:rPr lang="en" sz="1800"/>
              <a:t> is </a:t>
            </a:r>
            <a:r>
              <a:rPr lang="en" sz="1800"/>
              <a:t>crucial </a:t>
            </a:r>
            <a:r>
              <a:rPr lang="en" sz="1800"/>
              <a:t>for</a:t>
            </a:r>
            <a:r>
              <a:rPr lang="en" sz="1800"/>
              <a:t> learning anything</a:t>
            </a:r>
            <a:r>
              <a:rPr lang="en" sz="1800"/>
              <a:t>, and can be </a:t>
            </a:r>
            <a:r>
              <a:rPr lang="en" sz="1800"/>
              <a:t>applied </a:t>
            </a:r>
            <a:r>
              <a:rPr lang="en" sz="1800"/>
              <a:t>not just in studying but in </a:t>
            </a:r>
            <a:r>
              <a:rPr lang="en" sz="1800"/>
              <a:t>any area of learning.</a:t>
            </a:r>
            <a:endParaRPr sz="1800"/>
          </a:p>
        </p:txBody>
      </p:sp>
      <p:sp>
        <p:nvSpPr>
          <p:cNvPr id="542" name="Google Shape;542;p62"/>
          <p:cNvSpPr txBox="1"/>
          <p:nvPr/>
        </p:nvSpPr>
        <p:spPr>
          <a:xfrm>
            <a:off x="320500" y="2739925"/>
            <a:ext cx="45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3" name="Google Shape;543;p62"/>
          <p:cNvSpPr txBox="1"/>
          <p:nvPr/>
        </p:nvSpPr>
        <p:spPr>
          <a:xfrm>
            <a:off x="411100" y="2482525"/>
            <a:ext cx="448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Active recall or retrieval practice is a counter-intuitive way of learning, where we learn by trying to take stuff out of our brains instead of putting stuff in.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